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
      <p:font typeface="Comfortaa"/>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28" Type="http://schemas.openxmlformats.org/officeDocument/2006/relationships/font" Target="fonts/Comfortaa-bold.fntdata"/><Relationship Id="rId27" Type="http://schemas.openxmlformats.org/officeDocument/2006/relationships/font" Target="fonts/Comforta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Shape 125"/>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Shape 126"/>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drive.google.com/file/d/1jXBnSkAg-vAS_mRRuf3Oa6iiOXi_7A3U/view"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78400"/>
            <a:ext cx="5017500" cy="903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Xtencion</a:t>
            </a:r>
            <a:endParaRPr/>
          </a:p>
        </p:txBody>
      </p:sp>
      <p:sp>
        <p:nvSpPr>
          <p:cNvPr id="135" name="Shape 135"/>
          <p:cNvSpPr txBox="1"/>
          <p:nvPr>
            <p:ph type="ctrTitle"/>
          </p:nvPr>
        </p:nvSpPr>
        <p:spPr>
          <a:xfrm>
            <a:off x="3618925" y="2357450"/>
            <a:ext cx="5348400" cy="998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A smart wrist wear that has BETTER USABILITY and BETTER FUNCTIONALITIES compared to traditional technology.</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a:t>The Working (Design Methodology)</a:t>
            </a:r>
            <a:endParaRPr i="1"/>
          </a:p>
        </p:txBody>
      </p:sp>
      <p:sp>
        <p:nvSpPr>
          <p:cNvPr id="216" name="Shape 216"/>
          <p:cNvSpPr txBox="1"/>
          <p:nvPr>
            <p:ph idx="1" type="body"/>
          </p:nvPr>
        </p:nvSpPr>
        <p:spPr>
          <a:xfrm>
            <a:off x="756400" y="1567550"/>
            <a:ext cx="7580100" cy="2911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The Xtencion band is </a:t>
            </a:r>
            <a:r>
              <a:rPr lang="en" sz="1800"/>
              <a:t>equipped</a:t>
            </a:r>
            <a:r>
              <a:rPr lang="en" sz="1800"/>
              <a:t> with a SHARP IR distance sensor to detect the different swipe gestures  and </a:t>
            </a:r>
            <a:r>
              <a:rPr lang="en" sz="1800"/>
              <a:t>a 6DOF gyro module to read the wrist gestures. The band recognizes either individual gestures or a combination of them.</a:t>
            </a:r>
            <a:endParaRPr sz="1800"/>
          </a:p>
          <a:p>
            <a:pPr indent="-342900" lvl="0" marL="457200" rtl="0">
              <a:spcBef>
                <a:spcPts val="0"/>
              </a:spcBef>
              <a:spcAft>
                <a:spcPts val="0"/>
              </a:spcAft>
              <a:buSzPts val="1800"/>
              <a:buChar char="●"/>
            </a:pPr>
            <a:r>
              <a:rPr lang="en" sz="1800"/>
              <a:t>After recognition it either navigates through the menu or triggers an external event based on the pattern of the gestures. This way we provide a hassle free usability for the user.</a:t>
            </a:r>
            <a:endParaRPr sz="1800"/>
          </a:p>
          <a:p>
            <a:pPr indent="-342900" lvl="0" marL="457200" rtl="0">
              <a:spcBef>
                <a:spcPts val="0"/>
              </a:spcBef>
              <a:spcAft>
                <a:spcPts val="0"/>
              </a:spcAft>
              <a:buSzPts val="1800"/>
              <a:buChar char="●"/>
            </a:pPr>
            <a:r>
              <a:rPr lang="en" sz="1800"/>
              <a:t>Since it is powered by a ESP32 (which has WiFi and Bluetooth onboard) connecting to other IoT devices is a breeze. The band controls other devices through a third-party service called IFTTT.</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a:t>The Working (Design Methodology)</a:t>
            </a:r>
            <a:endParaRPr i="1"/>
          </a:p>
        </p:txBody>
      </p:sp>
      <p:sp>
        <p:nvSpPr>
          <p:cNvPr id="222" name="Shape 222"/>
          <p:cNvSpPr txBox="1"/>
          <p:nvPr>
            <p:ph idx="1" type="body"/>
          </p:nvPr>
        </p:nvSpPr>
        <p:spPr>
          <a:xfrm>
            <a:off x="756400" y="1567550"/>
            <a:ext cx="7580100" cy="2911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IFTTT (stands for If This Then That) is a platform that enables interface between various devices. We plan to deploy Xtencion “Recipe” Blocks on their platform so that the user can customise external events. This way we provide extended functionality to the user.</a:t>
            </a:r>
            <a:endParaRPr sz="1800"/>
          </a:p>
          <a:p>
            <a:pPr indent="-342900" lvl="0" marL="457200" rtl="0">
              <a:spcBef>
                <a:spcPts val="0"/>
              </a:spcBef>
              <a:spcAft>
                <a:spcPts val="0"/>
              </a:spcAft>
              <a:buSzPts val="1800"/>
              <a:buChar char="●"/>
            </a:pPr>
            <a:r>
              <a:rPr lang="en" sz="1800"/>
              <a:t>The band is powered by bendable lithium ion batteries which ensure maximum packing density and greater battery capacity. Such use of technology eliminates the biggest drawback of current smartwatches.</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a:t>The 3P </a:t>
            </a:r>
            <a:r>
              <a:rPr i="1" lang="en"/>
              <a:t>Design Specifications</a:t>
            </a:r>
            <a:endParaRPr i="1"/>
          </a:p>
        </p:txBody>
      </p:sp>
      <p:sp>
        <p:nvSpPr>
          <p:cNvPr id="228" name="Shape 228"/>
          <p:cNvSpPr/>
          <p:nvPr/>
        </p:nvSpPr>
        <p:spPr>
          <a:xfrm>
            <a:off x="781875" y="1754325"/>
            <a:ext cx="2425200" cy="2853900"/>
          </a:xfrm>
          <a:prstGeom prst="roundRect">
            <a:avLst>
              <a:gd fmla="val 16667" name="adj"/>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9" name="Shape 229"/>
          <p:cNvSpPr/>
          <p:nvPr/>
        </p:nvSpPr>
        <p:spPr>
          <a:xfrm>
            <a:off x="757575" y="1675375"/>
            <a:ext cx="2473800" cy="721800"/>
          </a:xfrm>
          <a:prstGeom prst="round2SameRect">
            <a:avLst>
              <a:gd fmla="val 16667" name="adj1"/>
              <a:gd fmla="val 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Shape 230"/>
          <p:cNvSpPr/>
          <p:nvPr/>
        </p:nvSpPr>
        <p:spPr>
          <a:xfrm>
            <a:off x="3494750" y="1754325"/>
            <a:ext cx="2425200" cy="2853900"/>
          </a:xfrm>
          <a:prstGeom prst="roundRect">
            <a:avLst>
              <a:gd fmla="val 16667" name="adj"/>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1" name="Shape 231"/>
          <p:cNvSpPr/>
          <p:nvPr/>
        </p:nvSpPr>
        <p:spPr>
          <a:xfrm>
            <a:off x="3470450" y="1675375"/>
            <a:ext cx="2473800" cy="721800"/>
          </a:xfrm>
          <a:prstGeom prst="round2SameRect">
            <a:avLst>
              <a:gd fmla="val 16667" name="adj1"/>
              <a:gd fmla="val 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Shape 232"/>
          <p:cNvSpPr/>
          <p:nvPr/>
        </p:nvSpPr>
        <p:spPr>
          <a:xfrm>
            <a:off x="6207625" y="1754325"/>
            <a:ext cx="2425200" cy="2853900"/>
          </a:xfrm>
          <a:prstGeom prst="roundRect">
            <a:avLst>
              <a:gd fmla="val 16667" name="adj"/>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nvSpPr>
        <p:spPr>
          <a:xfrm>
            <a:off x="6183325" y="1675375"/>
            <a:ext cx="2473800" cy="721800"/>
          </a:xfrm>
          <a:prstGeom prst="round2SameRect">
            <a:avLst>
              <a:gd fmla="val 16667" name="adj1"/>
              <a:gd fmla="val 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 name="Shape 234"/>
          <p:cNvSpPr txBox="1"/>
          <p:nvPr/>
        </p:nvSpPr>
        <p:spPr>
          <a:xfrm>
            <a:off x="806175" y="1754325"/>
            <a:ext cx="2352000" cy="564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3000">
                <a:latin typeface="Comfortaa"/>
                <a:ea typeface="Comfortaa"/>
                <a:cs typeface="Comfortaa"/>
                <a:sym typeface="Comfortaa"/>
              </a:rPr>
              <a:t>POWER</a:t>
            </a:r>
            <a:endParaRPr sz="3000">
              <a:latin typeface="Comfortaa"/>
              <a:ea typeface="Comfortaa"/>
              <a:cs typeface="Comfortaa"/>
              <a:sym typeface="Comfortaa"/>
            </a:endParaRPr>
          </a:p>
        </p:txBody>
      </p:sp>
      <p:sp>
        <p:nvSpPr>
          <p:cNvPr id="235" name="Shape 235"/>
          <p:cNvSpPr txBox="1"/>
          <p:nvPr/>
        </p:nvSpPr>
        <p:spPr>
          <a:xfrm>
            <a:off x="3543500" y="1754325"/>
            <a:ext cx="2352000" cy="56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Comfortaa"/>
                <a:ea typeface="Comfortaa"/>
                <a:cs typeface="Comfortaa"/>
                <a:sym typeface="Comfortaa"/>
              </a:rPr>
              <a:t>PRECISION</a:t>
            </a:r>
            <a:endParaRPr sz="3000">
              <a:latin typeface="Comfortaa"/>
              <a:ea typeface="Comfortaa"/>
              <a:cs typeface="Comfortaa"/>
              <a:sym typeface="Comfortaa"/>
            </a:endParaRPr>
          </a:p>
        </p:txBody>
      </p:sp>
      <p:sp>
        <p:nvSpPr>
          <p:cNvPr id="236" name="Shape 236"/>
          <p:cNvSpPr txBox="1"/>
          <p:nvPr/>
        </p:nvSpPr>
        <p:spPr>
          <a:xfrm>
            <a:off x="6183325" y="1754275"/>
            <a:ext cx="2473800" cy="56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Comfortaa"/>
                <a:ea typeface="Comfortaa"/>
                <a:cs typeface="Comfortaa"/>
                <a:sym typeface="Comfortaa"/>
              </a:rPr>
              <a:t>PROTOCOL</a:t>
            </a:r>
            <a:endParaRPr sz="3000">
              <a:latin typeface="Comfortaa"/>
              <a:ea typeface="Comfortaa"/>
              <a:cs typeface="Comfortaa"/>
              <a:sym typeface="Comfortaa"/>
            </a:endParaRPr>
          </a:p>
        </p:txBody>
      </p:sp>
      <p:sp>
        <p:nvSpPr>
          <p:cNvPr id="237" name="Shape 237"/>
          <p:cNvSpPr txBox="1"/>
          <p:nvPr/>
        </p:nvSpPr>
        <p:spPr>
          <a:xfrm>
            <a:off x="867025" y="2483875"/>
            <a:ext cx="2202600" cy="1991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solidFill>
                <a:srgbClr val="FFFFFF"/>
              </a:solidFill>
            </a:endParaRPr>
          </a:p>
        </p:txBody>
      </p:sp>
      <p:sp>
        <p:nvSpPr>
          <p:cNvPr id="238" name="Shape 238"/>
          <p:cNvSpPr txBox="1"/>
          <p:nvPr/>
        </p:nvSpPr>
        <p:spPr>
          <a:xfrm>
            <a:off x="3606050" y="2616525"/>
            <a:ext cx="2202600" cy="16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Range</a:t>
            </a:r>
            <a:endParaRPr sz="2400">
              <a:solidFill>
                <a:srgbClr val="FFFFFF"/>
              </a:solidFill>
            </a:endParaRPr>
          </a:p>
          <a:p>
            <a:pPr indent="0" lvl="0" marL="0" rtl="0" algn="ctr">
              <a:spcBef>
                <a:spcPts val="0"/>
              </a:spcBef>
              <a:spcAft>
                <a:spcPts val="0"/>
              </a:spcAft>
              <a:buNone/>
            </a:pPr>
            <a:r>
              <a:rPr lang="en" sz="2400">
                <a:solidFill>
                  <a:srgbClr val="FFFFFF"/>
                </a:solidFill>
              </a:rPr>
              <a:t>4cm - 30cm</a:t>
            </a:r>
            <a:endParaRPr sz="2400">
              <a:solidFill>
                <a:srgbClr val="FFFFFF"/>
              </a:solidFill>
            </a:endParaRPr>
          </a:p>
          <a:p>
            <a:pPr indent="0" lvl="0" marL="0" rtl="0" algn="ctr">
              <a:spcBef>
                <a:spcPts val="0"/>
              </a:spcBef>
              <a:spcAft>
                <a:spcPts val="0"/>
              </a:spcAft>
              <a:buNone/>
            </a:pPr>
            <a:r>
              <a:t/>
            </a:r>
            <a:endParaRPr>
              <a:solidFill>
                <a:srgbClr val="FFFFFF"/>
              </a:solidFill>
            </a:endParaRPr>
          </a:p>
          <a:p>
            <a:pPr indent="0" lvl="0" marL="0" rtl="0" algn="ctr">
              <a:spcBef>
                <a:spcPts val="0"/>
              </a:spcBef>
              <a:spcAft>
                <a:spcPts val="0"/>
              </a:spcAft>
              <a:buNone/>
            </a:pPr>
            <a:r>
              <a:rPr lang="en" sz="2400">
                <a:solidFill>
                  <a:srgbClr val="FFFFFF"/>
                </a:solidFill>
              </a:rPr>
              <a:t>Accuracy</a:t>
            </a:r>
            <a:endParaRPr sz="2400">
              <a:solidFill>
                <a:srgbClr val="FFFFFF"/>
              </a:solidFill>
            </a:endParaRPr>
          </a:p>
          <a:p>
            <a:pPr indent="0" lvl="0" marL="0" algn="ctr">
              <a:spcBef>
                <a:spcPts val="0"/>
              </a:spcBef>
              <a:spcAft>
                <a:spcPts val="0"/>
              </a:spcAft>
              <a:buNone/>
            </a:pPr>
            <a:r>
              <a:rPr lang="en" sz="2400">
                <a:solidFill>
                  <a:srgbClr val="FFFFFF"/>
                </a:solidFill>
              </a:rPr>
              <a:t>1mm</a:t>
            </a:r>
            <a:endParaRPr sz="2400">
              <a:solidFill>
                <a:srgbClr val="FFFFFF"/>
              </a:solidFill>
            </a:endParaRPr>
          </a:p>
        </p:txBody>
      </p:sp>
      <p:sp>
        <p:nvSpPr>
          <p:cNvPr id="239" name="Shape 239"/>
          <p:cNvSpPr txBox="1"/>
          <p:nvPr/>
        </p:nvSpPr>
        <p:spPr>
          <a:xfrm>
            <a:off x="951225" y="2925075"/>
            <a:ext cx="2061900" cy="10428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3600">
                <a:solidFill>
                  <a:srgbClr val="FFFFFF"/>
                </a:solidFill>
              </a:rPr>
              <a:t>6 Days</a:t>
            </a:r>
            <a:endParaRPr sz="3600">
              <a:solidFill>
                <a:srgbClr val="FFFFFF"/>
              </a:solidFill>
            </a:endParaRPr>
          </a:p>
        </p:txBody>
      </p:sp>
      <p:sp>
        <p:nvSpPr>
          <p:cNvPr id="240" name="Shape 240"/>
          <p:cNvSpPr txBox="1"/>
          <p:nvPr/>
        </p:nvSpPr>
        <p:spPr>
          <a:xfrm>
            <a:off x="503800" y="4710000"/>
            <a:ext cx="7252500" cy="269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 The price represent the design cost and not the cost of the product itself. If you were to design on your own it would cost you the above mentioned price.</a:t>
            </a:r>
            <a:endParaRPr sz="800">
              <a:solidFill>
                <a:srgbClr val="FFFFFF"/>
              </a:solidFill>
            </a:endParaRPr>
          </a:p>
        </p:txBody>
      </p:sp>
      <p:sp>
        <p:nvSpPr>
          <p:cNvPr id="241" name="Shape 241"/>
          <p:cNvSpPr txBox="1"/>
          <p:nvPr/>
        </p:nvSpPr>
        <p:spPr>
          <a:xfrm>
            <a:off x="7366925" y="2586375"/>
            <a:ext cx="1152600" cy="1742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Hypertext</a:t>
            </a:r>
            <a:endParaRPr>
              <a:solidFill>
                <a:srgbClr val="FFFFFF"/>
              </a:solidFill>
            </a:endParaRPr>
          </a:p>
          <a:p>
            <a:pPr indent="0" lvl="0" marL="0">
              <a:spcBef>
                <a:spcPts val="0"/>
              </a:spcBef>
              <a:spcAft>
                <a:spcPts val="0"/>
              </a:spcAft>
              <a:buNone/>
            </a:pPr>
            <a:r>
              <a:rPr lang="en">
                <a:solidFill>
                  <a:srgbClr val="FFFFFF"/>
                </a:solidFill>
              </a:rPr>
              <a:t>Transfer</a:t>
            </a:r>
            <a:endParaRPr>
              <a:solidFill>
                <a:srgbClr val="FFFFFF"/>
              </a:solidFill>
            </a:endParaRPr>
          </a:p>
          <a:p>
            <a:pPr indent="0" lvl="0" marL="0">
              <a:spcBef>
                <a:spcPts val="0"/>
              </a:spcBef>
              <a:spcAft>
                <a:spcPts val="0"/>
              </a:spcAft>
              <a:buNone/>
            </a:pPr>
            <a:r>
              <a:rPr lang="en">
                <a:solidFill>
                  <a:srgbClr val="FFFFFF"/>
                </a:solidFill>
              </a:rPr>
              <a:t>Protocol</a:t>
            </a:r>
            <a:endParaRPr>
              <a:solidFill>
                <a:srgbClr val="FFFFFF"/>
              </a:solidFill>
            </a:endParaRPr>
          </a:p>
          <a:p>
            <a:pPr indent="0" lvl="0" marL="0">
              <a:spcBef>
                <a:spcPts val="0"/>
              </a:spcBef>
              <a:spcAft>
                <a:spcPts val="0"/>
              </a:spcAft>
              <a:buNone/>
            </a:pPr>
            <a:r>
              <a:t/>
            </a:r>
            <a:endParaRPr>
              <a:solidFill>
                <a:srgbClr val="FFFFFF"/>
              </a:solidFill>
            </a:endParaRPr>
          </a:p>
          <a:p>
            <a:pPr indent="0" lvl="0" marL="0">
              <a:spcBef>
                <a:spcPts val="0"/>
              </a:spcBef>
              <a:spcAft>
                <a:spcPts val="0"/>
              </a:spcAft>
              <a:buNone/>
            </a:pPr>
            <a:r>
              <a:t/>
            </a:r>
            <a:endParaRPr>
              <a:solidFill>
                <a:srgbClr val="FFFFFF"/>
              </a:solidFill>
            </a:endParaRPr>
          </a:p>
          <a:p>
            <a:pPr indent="0" lvl="0" marL="0">
              <a:spcBef>
                <a:spcPts val="0"/>
              </a:spcBef>
              <a:spcAft>
                <a:spcPts val="0"/>
              </a:spcAft>
              <a:buNone/>
            </a:pPr>
            <a:r>
              <a:rPr lang="en">
                <a:solidFill>
                  <a:srgbClr val="FFFFFF"/>
                </a:solidFill>
              </a:rPr>
              <a:t>Bluetooth</a:t>
            </a:r>
            <a:endParaRPr>
              <a:solidFill>
                <a:srgbClr val="FFFFFF"/>
              </a:solidFill>
            </a:endParaRPr>
          </a:p>
          <a:p>
            <a:pPr indent="0" lvl="0" marL="0">
              <a:spcBef>
                <a:spcPts val="0"/>
              </a:spcBef>
              <a:spcAft>
                <a:spcPts val="0"/>
              </a:spcAft>
              <a:buNone/>
            </a:pPr>
            <a:r>
              <a:rPr lang="en">
                <a:solidFill>
                  <a:srgbClr val="FFFFFF"/>
                </a:solidFill>
              </a:rPr>
              <a:t>4.0</a:t>
            </a:r>
            <a:endParaRPr>
              <a:solidFill>
                <a:srgbClr val="FFFFFF"/>
              </a:solidFill>
            </a:endParaRPr>
          </a:p>
        </p:txBody>
      </p:sp>
      <p:pic>
        <p:nvPicPr>
          <p:cNvPr id="242" name="Shape 242"/>
          <p:cNvPicPr preferRelativeResize="0"/>
          <p:nvPr/>
        </p:nvPicPr>
        <p:blipFill>
          <a:blip r:embed="rId3">
            <a:alphaModFix/>
          </a:blip>
          <a:stretch>
            <a:fillRect/>
          </a:stretch>
        </p:blipFill>
        <p:spPr>
          <a:xfrm>
            <a:off x="6401575" y="3519050"/>
            <a:ext cx="721800" cy="721800"/>
          </a:xfrm>
          <a:prstGeom prst="rect">
            <a:avLst/>
          </a:prstGeom>
          <a:noFill/>
          <a:ln>
            <a:noFill/>
          </a:ln>
        </p:spPr>
      </p:pic>
      <p:pic>
        <p:nvPicPr>
          <p:cNvPr id="243" name="Shape 243"/>
          <p:cNvPicPr preferRelativeResize="0"/>
          <p:nvPr/>
        </p:nvPicPr>
        <p:blipFill>
          <a:blip r:embed="rId4">
            <a:alphaModFix/>
          </a:blip>
          <a:stretch>
            <a:fillRect/>
          </a:stretch>
        </p:blipFill>
        <p:spPr>
          <a:xfrm>
            <a:off x="6401572" y="2597213"/>
            <a:ext cx="721800" cy="721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Eiffel Tower</a:t>
            </a:r>
            <a:endParaRPr/>
          </a:p>
        </p:txBody>
      </p:sp>
      <p:sp>
        <p:nvSpPr>
          <p:cNvPr id="249" name="Shape 24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...is where I’d like to go next!</a:t>
            </a:r>
            <a:endParaRPr/>
          </a:p>
        </p:txBody>
      </p:sp>
      <p:pic>
        <p:nvPicPr>
          <p:cNvPr descr="Black and white image of The Eiffel Tower" id="250" name="Shape 250"/>
          <p:cNvPicPr preferRelativeResize="0"/>
          <p:nvPr/>
        </p:nvPicPr>
        <p:blipFill rotWithShape="1">
          <a:blip r:embed="rId3">
            <a:alphaModFix/>
          </a:blip>
          <a:srcRect b="2235" l="6027" r="10840" t="4245"/>
          <a:stretch/>
        </p:blipFill>
        <p:spPr>
          <a:xfrm>
            <a:off x="4572000" y="0"/>
            <a:ext cx="4572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a:t>The Team</a:t>
            </a:r>
            <a:endParaRPr i="1"/>
          </a:p>
        </p:txBody>
      </p:sp>
      <p:pic>
        <p:nvPicPr>
          <p:cNvPr id="141" name="Shape 141"/>
          <p:cNvPicPr preferRelativeResize="0"/>
          <p:nvPr/>
        </p:nvPicPr>
        <p:blipFill>
          <a:blip r:embed="rId3">
            <a:alphaModFix/>
          </a:blip>
          <a:stretch>
            <a:fillRect/>
          </a:stretch>
        </p:blipFill>
        <p:spPr>
          <a:xfrm>
            <a:off x="1201700" y="1516650"/>
            <a:ext cx="2286000" cy="2286000"/>
          </a:xfrm>
          <a:prstGeom prst="rect">
            <a:avLst/>
          </a:prstGeom>
          <a:noFill/>
          <a:ln>
            <a:noFill/>
          </a:ln>
        </p:spPr>
      </p:pic>
      <p:pic>
        <p:nvPicPr>
          <p:cNvPr id="142" name="Shape 142"/>
          <p:cNvPicPr preferRelativeResize="0"/>
          <p:nvPr/>
        </p:nvPicPr>
        <p:blipFill>
          <a:blip r:embed="rId4">
            <a:alphaModFix/>
          </a:blip>
          <a:stretch>
            <a:fillRect/>
          </a:stretch>
        </p:blipFill>
        <p:spPr>
          <a:xfrm>
            <a:off x="3673950" y="1516650"/>
            <a:ext cx="2286000" cy="2286000"/>
          </a:xfrm>
          <a:prstGeom prst="rect">
            <a:avLst/>
          </a:prstGeom>
          <a:noFill/>
          <a:ln>
            <a:noFill/>
          </a:ln>
        </p:spPr>
      </p:pic>
      <p:pic>
        <p:nvPicPr>
          <p:cNvPr id="143" name="Shape 143"/>
          <p:cNvPicPr preferRelativeResize="0"/>
          <p:nvPr/>
        </p:nvPicPr>
        <p:blipFill>
          <a:blip r:embed="rId5">
            <a:alphaModFix/>
          </a:blip>
          <a:stretch>
            <a:fillRect/>
          </a:stretch>
        </p:blipFill>
        <p:spPr>
          <a:xfrm>
            <a:off x="6146200" y="1516650"/>
            <a:ext cx="2286000" cy="2286000"/>
          </a:xfrm>
          <a:prstGeom prst="rect">
            <a:avLst/>
          </a:prstGeom>
          <a:noFill/>
          <a:ln>
            <a:noFill/>
          </a:ln>
        </p:spPr>
      </p:pic>
      <p:sp>
        <p:nvSpPr>
          <p:cNvPr id="144" name="Shape 144"/>
          <p:cNvSpPr txBox="1"/>
          <p:nvPr/>
        </p:nvSpPr>
        <p:spPr>
          <a:xfrm>
            <a:off x="1201700" y="4011450"/>
            <a:ext cx="7230600" cy="75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Swaroop Sudhanva Belur             Suresh Senthil Kumar            Chirag Mahaveer Parmar</a:t>
            </a:r>
            <a:endParaRPr>
              <a:solidFill>
                <a:srgbClr val="FFFFFF"/>
              </a:solidFill>
            </a:endParaRPr>
          </a:p>
          <a:p>
            <a:pPr indent="0" lvl="0" marL="0">
              <a:spcBef>
                <a:spcPts val="0"/>
              </a:spcBef>
              <a:spcAft>
                <a:spcPts val="0"/>
              </a:spcAft>
              <a:buNone/>
            </a:pPr>
            <a:r>
              <a:rPr lang="en">
                <a:solidFill>
                  <a:srgbClr val="FFFFFF"/>
                </a:solidFill>
              </a:rPr>
              <a:t>         IoT Developer                               Roboticist                         Electronics Engineer</a:t>
            </a:r>
            <a:endParaRPr>
              <a:solidFill>
                <a:srgbClr val="FFFFFF"/>
              </a:solidFill>
            </a:endParaRPr>
          </a:p>
          <a:p>
            <a:pPr indent="0" lvl="0" marL="0">
              <a:spcBef>
                <a:spcPts val="0"/>
              </a:spcBef>
              <a:spcAft>
                <a:spcPts val="0"/>
              </a:spcAft>
              <a:buNone/>
            </a:pPr>
            <a:r>
              <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idx="4294967295" type="title"/>
          </p:nvPr>
        </p:nvSpPr>
        <p:spPr>
          <a:xfrm>
            <a:off x="327900" y="504875"/>
            <a:ext cx="8368200" cy="686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i="1" lang="en"/>
              <a:t>The</a:t>
            </a:r>
            <a:r>
              <a:rPr lang="en"/>
              <a:t> </a:t>
            </a:r>
            <a:r>
              <a:rPr i="1" lang="en"/>
              <a:t>Problems with Smart Watches</a:t>
            </a:r>
            <a:endParaRPr/>
          </a:p>
        </p:txBody>
      </p:sp>
      <p:sp>
        <p:nvSpPr>
          <p:cNvPr id="150" name="Shape 150"/>
          <p:cNvSpPr txBox="1"/>
          <p:nvPr/>
        </p:nvSpPr>
        <p:spPr>
          <a:xfrm>
            <a:off x="447900" y="3874000"/>
            <a:ext cx="2683200" cy="8232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txBox="1"/>
          <p:nvPr>
            <p:ph idx="4294967295" type="body"/>
          </p:nvPr>
        </p:nvSpPr>
        <p:spPr>
          <a:xfrm>
            <a:off x="505167" y="3869200"/>
            <a:ext cx="349500" cy="8232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
                <a:solidFill>
                  <a:schemeClr val="lt1"/>
                </a:solidFill>
              </a:rPr>
              <a:t>1</a:t>
            </a:r>
            <a:endParaRPr>
              <a:solidFill>
                <a:schemeClr val="lt1"/>
              </a:solidFill>
            </a:endParaRPr>
          </a:p>
        </p:txBody>
      </p:sp>
      <p:cxnSp>
        <p:nvCxnSpPr>
          <p:cNvPr id="152" name="Shape 152"/>
          <p:cNvCxnSpPr/>
          <p:nvPr/>
        </p:nvCxnSpPr>
        <p:spPr>
          <a:xfrm>
            <a:off x="873650" y="4046200"/>
            <a:ext cx="0" cy="478800"/>
          </a:xfrm>
          <a:prstGeom prst="straightConnector1">
            <a:avLst/>
          </a:prstGeom>
          <a:noFill/>
          <a:ln cap="flat" cmpd="sng" w="9525">
            <a:solidFill>
              <a:schemeClr val="lt1"/>
            </a:solidFill>
            <a:prstDash val="solid"/>
            <a:round/>
            <a:headEnd len="sm" w="sm" type="none"/>
            <a:tailEnd len="sm" w="sm" type="none"/>
          </a:ln>
        </p:spPr>
      </p:cxnSp>
      <p:sp>
        <p:nvSpPr>
          <p:cNvPr id="153" name="Shape 153"/>
          <p:cNvSpPr txBox="1"/>
          <p:nvPr>
            <p:ph idx="4294967295" type="body"/>
          </p:nvPr>
        </p:nvSpPr>
        <p:spPr>
          <a:xfrm>
            <a:off x="949850" y="3869200"/>
            <a:ext cx="2101800" cy="823200"/>
          </a:xfrm>
          <a:prstGeom prst="rect">
            <a:avLst/>
          </a:prstGeom>
        </p:spPr>
        <p:txBody>
          <a:bodyPr anchorCtr="0" anchor="ctr" bIns="91425" lIns="91425" spcFirstLastPara="1" rIns="91425" wrap="square" tIns="91425">
            <a:noAutofit/>
          </a:bodyPr>
          <a:lstStyle/>
          <a:p>
            <a:pPr indent="0" lvl="0" marL="0">
              <a:lnSpc>
                <a:spcPct val="100000"/>
              </a:lnSpc>
              <a:spcBef>
                <a:spcPts val="0"/>
              </a:spcBef>
              <a:spcAft>
                <a:spcPts val="0"/>
              </a:spcAft>
              <a:buNone/>
            </a:pPr>
            <a:r>
              <a:rPr lang="en"/>
              <a:t>Difficult to navigate interface</a:t>
            </a:r>
            <a:endParaRPr>
              <a:solidFill>
                <a:schemeClr val="lt1"/>
              </a:solidFill>
            </a:endParaRPr>
          </a:p>
        </p:txBody>
      </p:sp>
      <p:sp>
        <p:nvSpPr>
          <p:cNvPr id="154" name="Shape 154"/>
          <p:cNvSpPr txBox="1"/>
          <p:nvPr/>
        </p:nvSpPr>
        <p:spPr>
          <a:xfrm>
            <a:off x="3237775" y="3874000"/>
            <a:ext cx="2673000" cy="8232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 name="Shape 155"/>
          <p:cNvSpPr txBox="1"/>
          <p:nvPr>
            <p:ph idx="4294967295" type="body"/>
          </p:nvPr>
        </p:nvSpPr>
        <p:spPr>
          <a:xfrm>
            <a:off x="3291742" y="3869200"/>
            <a:ext cx="349500" cy="8232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
                <a:solidFill>
                  <a:schemeClr val="lt1"/>
                </a:solidFill>
              </a:rPr>
              <a:t>2</a:t>
            </a:r>
            <a:endParaRPr>
              <a:solidFill>
                <a:schemeClr val="lt1"/>
              </a:solidFill>
            </a:endParaRPr>
          </a:p>
        </p:txBody>
      </p:sp>
      <p:cxnSp>
        <p:nvCxnSpPr>
          <p:cNvPr id="156" name="Shape 156"/>
          <p:cNvCxnSpPr/>
          <p:nvPr/>
        </p:nvCxnSpPr>
        <p:spPr>
          <a:xfrm>
            <a:off x="3663525" y="4046200"/>
            <a:ext cx="0" cy="478800"/>
          </a:xfrm>
          <a:prstGeom prst="straightConnector1">
            <a:avLst/>
          </a:prstGeom>
          <a:noFill/>
          <a:ln cap="flat" cmpd="sng" w="9525">
            <a:solidFill>
              <a:schemeClr val="lt1"/>
            </a:solidFill>
            <a:prstDash val="solid"/>
            <a:round/>
            <a:headEnd len="sm" w="sm" type="none"/>
            <a:tailEnd len="sm" w="sm" type="none"/>
          </a:ln>
        </p:spPr>
      </p:cxnSp>
      <p:sp>
        <p:nvSpPr>
          <p:cNvPr id="157" name="Shape 157"/>
          <p:cNvSpPr txBox="1"/>
          <p:nvPr>
            <p:ph idx="4294967295" type="body"/>
          </p:nvPr>
        </p:nvSpPr>
        <p:spPr>
          <a:xfrm>
            <a:off x="3739725" y="3874000"/>
            <a:ext cx="2101800" cy="823200"/>
          </a:xfrm>
          <a:prstGeom prst="rect">
            <a:avLst/>
          </a:prstGeom>
        </p:spPr>
        <p:txBody>
          <a:bodyPr anchorCtr="0" anchor="ctr" bIns="91425" lIns="91425" spcFirstLastPara="1" rIns="91425" wrap="square" tIns="91425">
            <a:noAutofit/>
          </a:bodyPr>
          <a:lstStyle/>
          <a:p>
            <a:pPr indent="0" lvl="0" marL="0">
              <a:lnSpc>
                <a:spcPct val="100000"/>
              </a:lnSpc>
              <a:spcBef>
                <a:spcPts val="0"/>
              </a:spcBef>
              <a:spcAft>
                <a:spcPts val="0"/>
              </a:spcAft>
              <a:buNone/>
            </a:pPr>
            <a:r>
              <a:rPr lang="en"/>
              <a:t>Very - Short Battery Life</a:t>
            </a:r>
            <a:endParaRPr>
              <a:solidFill>
                <a:schemeClr val="lt1"/>
              </a:solidFill>
            </a:endParaRPr>
          </a:p>
        </p:txBody>
      </p:sp>
      <p:sp>
        <p:nvSpPr>
          <p:cNvPr id="158" name="Shape 158"/>
          <p:cNvSpPr txBox="1"/>
          <p:nvPr/>
        </p:nvSpPr>
        <p:spPr>
          <a:xfrm>
            <a:off x="6023100" y="3874000"/>
            <a:ext cx="2673000" cy="8232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 name="Shape 159"/>
          <p:cNvSpPr txBox="1"/>
          <p:nvPr>
            <p:ph idx="4294967295" type="body"/>
          </p:nvPr>
        </p:nvSpPr>
        <p:spPr>
          <a:xfrm>
            <a:off x="6074717" y="3869200"/>
            <a:ext cx="349500" cy="8232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
                <a:solidFill>
                  <a:schemeClr val="lt1"/>
                </a:solidFill>
              </a:rPr>
              <a:t>3</a:t>
            </a:r>
            <a:endParaRPr>
              <a:solidFill>
                <a:schemeClr val="lt1"/>
              </a:solidFill>
            </a:endParaRPr>
          </a:p>
        </p:txBody>
      </p:sp>
      <p:cxnSp>
        <p:nvCxnSpPr>
          <p:cNvPr id="160" name="Shape 160"/>
          <p:cNvCxnSpPr/>
          <p:nvPr/>
        </p:nvCxnSpPr>
        <p:spPr>
          <a:xfrm>
            <a:off x="6443200" y="4046200"/>
            <a:ext cx="0" cy="478800"/>
          </a:xfrm>
          <a:prstGeom prst="straightConnector1">
            <a:avLst/>
          </a:prstGeom>
          <a:noFill/>
          <a:ln cap="flat" cmpd="sng" w="9525">
            <a:solidFill>
              <a:schemeClr val="lt1"/>
            </a:solidFill>
            <a:prstDash val="solid"/>
            <a:round/>
            <a:headEnd len="sm" w="sm" type="none"/>
            <a:tailEnd len="sm" w="sm" type="none"/>
          </a:ln>
        </p:spPr>
      </p:cxnSp>
      <p:sp>
        <p:nvSpPr>
          <p:cNvPr id="161" name="Shape 161"/>
          <p:cNvSpPr txBox="1"/>
          <p:nvPr>
            <p:ph idx="4294967295" type="body"/>
          </p:nvPr>
        </p:nvSpPr>
        <p:spPr>
          <a:xfrm>
            <a:off x="6519400" y="3874000"/>
            <a:ext cx="2101800" cy="823200"/>
          </a:xfrm>
          <a:prstGeom prst="rect">
            <a:avLst/>
          </a:prstGeom>
        </p:spPr>
        <p:txBody>
          <a:bodyPr anchorCtr="0" anchor="ctr" bIns="91425" lIns="91425" spcFirstLastPara="1" rIns="91425" wrap="square" tIns="91425">
            <a:noAutofit/>
          </a:bodyPr>
          <a:lstStyle/>
          <a:p>
            <a:pPr indent="0" lvl="0" marL="0">
              <a:lnSpc>
                <a:spcPct val="100000"/>
              </a:lnSpc>
              <a:spcBef>
                <a:spcPts val="0"/>
              </a:spcBef>
              <a:spcAft>
                <a:spcPts val="0"/>
              </a:spcAft>
              <a:buNone/>
            </a:pPr>
            <a:r>
              <a:rPr lang="en"/>
              <a:t>Missing Distinct Features </a:t>
            </a:r>
            <a:endParaRPr>
              <a:solidFill>
                <a:schemeClr val="lt1"/>
              </a:solidFill>
            </a:endParaRPr>
          </a:p>
        </p:txBody>
      </p:sp>
      <p:pic>
        <p:nvPicPr>
          <p:cNvPr id="162" name="Shape 162"/>
          <p:cNvPicPr preferRelativeResize="0"/>
          <p:nvPr/>
        </p:nvPicPr>
        <p:blipFill>
          <a:blip r:embed="rId3">
            <a:alphaModFix/>
          </a:blip>
          <a:stretch>
            <a:fillRect/>
          </a:stretch>
        </p:blipFill>
        <p:spPr>
          <a:xfrm>
            <a:off x="765677" y="1680423"/>
            <a:ext cx="2047651" cy="2047679"/>
          </a:xfrm>
          <a:prstGeom prst="rect">
            <a:avLst/>
          </a:prstGeom>
          <a:noFill/>
          <a:ln>
            <a:noFill/>
          </a:ln>
        </p:spPr>
      </p:pic>
      <p:pic>
        <p:nvPicPr>
          <p:cNvPr id="163" name="Shape 163"/>
          <p:cNvPicPr preferRelativeResize="0"/>
          <p:nvPr/>
        </p:nvPicPr>
        <p:blipFill>
          <a:blip r:embed="rId4">
            <a:alphaModFix/>
          </a:blip>
          <a:stretch>
            <a:fillRect/>
          </a:stretch>
        </p:blipFill>
        <p:spPr>
          <a:xfrm>
            <a:off x="1057124" y="1943888"/>
            <a:ext cx="1255725" cy="1255725"/>
          </a:xfrm>
          <a:prstGeom prst="rect">
            <a:avLst/>
          </a:prstGeom>
          <a:noFill/>
          <a:ln>
            <a:noFill/>
          </a:ln>
        </p:spPr>
      </p:pic>
      <p:pic>
        <p:nvPicPr>
          <p:cNvPr id="164" name="Shape 164"/>
          <p:cNvPicPr preferRelativeResize="0"/>
          <p:nvPr/>
        </p:nvPicPr>
        <p:blipFill>
          <a:blip r:embed="rId5">
            <a:alphaModFix/>
          </a:blip>
          <a:stretch>
            <a:fillRect/>
          </a:stretch>
        </p:blipFill>
        <p:spPr>
          <a:xfrm>
            <a:off x="6546475" y="1628150"/>
            <a:ext cx="2047651" cy="2047651"/>
          </a:xfrm>
          <a:prstGeom prst="rect">
            <a:avLst/>
          </a:prstGeom>
          <a:noFill/>
          <a:ln>
            <a:noFill/>
          </a:ln>
        </p:spPr>
      </p:pic>
      <p:pic>
        <p:nvPicPr>
          <p:cNvPr id="165" name="Shape 165"/>
          <p:cNvPicPr preferRelativeResize="0"/>
          <p:nvPr/>
        </p:nvPicPr>
        <p:blipFill>
          <a:blip r:embed="rId4">
            <a:alphaModFix/>
          </a:blip>
          <a:stretch>
            <a:fillRect/>
          </a:stretch>
        </p:blipFill>
        <p:spPr>
          <a:xfrm>
            <a:off x="6942449" y="2131438"/>
            <a:ext cx="1255725" cy="1255725"/>
          </a:xfrm>
          <a:prstGeom prst="rect">
            <a:avLst/>
          </a:prstGeom>
          <a:noFill/>
          <a:ln>
            <a:noFill/>
          </a:ln>
        </p:spPr>
      </p:pic>
      <p:pic>
        <p:nvPicPr>
          <p:cNvPr id="166" name="Shape 166"/>
          <p:cNvPicPr preferRelativeResize="0"/>
          <p:nvPr/>
        </p:nvPicPr>
        <p:blipFill>
          <a:blip r:embed="rId6">
            <a:alphaModFix/>
          </a:blip>
          <a:stretch>
            <a:fillRect/>
          </a:stretch>
        </p:blipFill>
        <p:spPr>
          <a:xfrm>
            <a:off x="3562250" y="1594950"/>
            <a:ext cx="2047651" cy="2047651"/>
          </a:xfrm>
          <a:prstGeom prst="rect">
            <a:avLst/>
          </a:prstGeom>
          <a:noFill/>
          <a:ln>
            <a:noFill/>
          </a:ln>
        </p:spPr>
      </p:pic>
      <p:pic>
        <p:nvPicPr>
          <p:cNvPr id="167" name="Shape 167"/>
          <p:cNvPicPr preferRelativeResize="0"/>
          <p:nvPr/>
        </p:nvPicPr>
        <p:blipFill>
          <a:blip r:embed="rId4">
            <a:alphaModFix/>
          </a:blip>
          <a:stretch>
            <a:fillRect/>
          </a:stretch>
        </p:blipFill>
        <p:spPr>
          <a:xfrm>
            <a:off x="3991424" y="2024113"/>
            <a:ext cx="1255725" cy="1255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a:t>The Validation - User Interviews</a:t>
            </a:r>
            <a:endParaRPr i="1"/>
          </a:p>
        </p:txBody>
      </p:sp>
      <p:sp>
        <p:nvSpPr>
          <p:cNvPr id="173" name="Shape 173"/>
          <p:cNvSpPr txBox="1"/>
          <p:nvPr>
            <p:ph idx="1" type="body"/>
          </p:nvPr>
        </p:nvSpPr>
        <p:spPr>
          <a:xfrm>
            <a:off x="756400" y="1567550"/>
            <a:ext cx="3956400" cy="2911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2100"/>
              <a:t>“My smartwatch is just like my  phone, why did I waste money for something that I already have. I expected my smartwatch to have extra features in it”</a:t>
            </a:r>
            <a:br>
              <a:rPr b="1" lang="en" sz="2100"/>
            </a:br>
            <a:r>
              <a:rPr lang="en"/>
              <a:t>- Mr. Rajesh, Self-Employed Entrepreneur</a:t>
            </a:r>
            <a:endParaRPr/>
          </a:p>
        </p:txBody>
      </p:sp>
      <p:sp>
        <p:nvSpPr>
          <p:cNvPr id="174" name="Shape 174"/>
          <p:cNvSpPr txBox="1"/>
          <p:nvPr>
            <p:ph idx="1" type="body"/>
          </p:nvPr>
        </p:nvSpPr>
        <p:spPr>
          <a:xfrm>
            <a:off x="4810750" y="1567550"/>
            <a:ext cx="3956400" cy="2911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2100"/>
              <a:t>“It’s difficult to navigate through the menu on such a small screen. I would opt for a smart watch with buttons on it for easier use.”</a:t>
            </a:r>
            <a:br>
              <a:rPr b="1" lang="en" sz="2100"/>
            </a:br>
            <a:r>
              <a:rPr lang="en"/>
              <a:t>- Ms. Lalitha, Fitness Freak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a:t>The Question</a:t>
            </a:r>
            <a:endParaRPr i="1"/>
          </a:p>
        </p:txBody>
      </p:sp>
      <p:sp>
        <p:nvSpPr>
          <p:cNvPr id="180" name="Shape 180"/>
          <p:cNvSpPr txBox="1"/>
          <p:nvPr>
            <p:ph idx="1" type="body"/>
          </p:nvPr>
        </p:nvSpPr>
        <p:spPr>
          <a:xfrm>
            <a:off x="756400" y="1567550"/>
            <a:ext cx="7580100" cy="2911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3000"/>
              <a:t>How can we make smartwatches a better tool and a better user experience for the end customer?</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a:t>The Solution</a:t>
            </a:r>
            <a:endParaRPr i="1"/>
          </a:p>
        </p:txBody>
      </p:sp>
      <p:sp>
        <p:nvSpPr>
          <p:cNvPr id="186" name="Shape 186"/>
          <p:cNvSpPr txBox="1"/>
          <p:nvPr>
            <p:ph idx="1" type="body"/>
          </p:nvPr>
        </p:nvSpPr>
        <p:spPr>
          <a:xfrm>
            <a:off x="756300" y="1380075"/>
            <a:ext cx="7580100" cy="3505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3000"/>
              <a:t>We have built Xtencion, an intelligent wrist wear that has </a:t>
            </a:r>
            <a:r>
              <a:rPr lang="en" sz="3000"/>
              <a:t>unparalleled</a:t>
            </a:r>
            <a:r>
              <a:rPr lang="en" sz="3000"/>
              <a:t> functionality, improves the users’ productivity and efficiency while at the same time does not boggle the user with complicated user interfaces.</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a:t>Design</a:t>
            </a:r>
            <a:endParaRPr i="1"/>
          </a:p>
        </p:txBody>
      </p:sp>
      <p:sp>
        <p:nvSpPr>
          <p:cNvPr id="192" name="Shape 192" title="Untitled.mp4">
            <a:hlinkClick r:id="rId3"/>
          </p:cNvPr>
          <p:cNvSpPr/>
          <p:nvPr/>
        </p:nvSpPr>
        <p:spPr>
          <a:xfrm>
            <a:off x="2530950" y="1307850"/>
            <a:ext cx="4572000" cy="3429000"/>
          </a:xfrm>
          <a:prstGeom prst="rect">
            <a:avLst/>
          </a:prstGeom>
          <a:no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a:t>Design</a:t>
            </a:r>
            <a:endParaRPr i="1"/>
          </a:p>
        </p:txBody>
      </p:sp>
      <p:pic>
        <p:nvPicPr>
          <p:cNvPr id="198" name="Shape 198"/>
          <p:cNvPicPr preferRelativeResize="0"/>
          <p:nvPr/>
        </p:nvPicPr>
        <p:blipFill>
          <a:blip r:embed="rId3">
            <a:alphaModFix/>
          </a:blip>
          <a:stretch>
            <a:fillRect/>
          </a:stretch>
        </p:blipFill>
        <p:spPr>
          <a:xfrm>
            <a:off x="1144850" y="1119725"/>
            <a:ext cx="3041764" cy="3055350"/>
          </a:xfrm>
          <a:prstGeom prst="rect">
            <a:avLst/>
          </a:prstGeom>
          <a:noFill/>
          <a:ln>
            <a:noFill/>
          </a:ln>
        </p:spPr>
      </p:pic>
      <p:pic>
        <p:nvPicPr>
          <p:cNvPr id="199" name="Shape 199"/>
          <p:cNvPicPr preferRelativeResize="0"/>
          <p:nvPr/>
        </p:nvPicPr>
        <p:blipFill>
          <a:blip r:embed="rId4">
            <a:alphaModFix/>
          </a:blip>
          <a:stretch>
            <a:fillRect/>
          </a:stretch>
        </p:blipFill>
        <p:spPr>
          <a:xfrm>
            <a:off x="4366150" y="1119725"/>
            <a:ext cx="1681325" cy="3055350"/>
          </a:xfrm>
          <a:prstGeom prst="rect">
            <a:avLst/>
          </a:prstGeom>
          <a:noFill/>
          <a:ln>
            <a:noFill/>
          </a:ln>
        </p:spPr>
      </p:pic>
      <p:pic>
        <p:nvPicPr>
          <p:cNvPr id="200" name="Shape 200"/>
          <p:cNvPicPr preferRelativeResize="0"/>
          <p:nvPr/>
        </p:nvPicPr>
        <p:blipFill rotWithShape="1">
          <a:blip r:embed="rId5">
            <a:alphaModFix/>
          </a:blip>
          <a:srcRect b="0" l="47492" r="0" t="0"/>
          <a:stretch/>
        </p:blipFill>
        <p:spPr>
          <a:xfrm>
            <a:off x="6227000" y="1119725"/>
            <a:ext cx="2684191" cy="3055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a:t>The Features</a:t>
            </a:r>
            <a:endParaRPr i="1"/>
          </a:p>
        </p:txBody>
      </p:sp>
      <p:sp>
        <p:nvSpPr>
          <p:cNvPr id="206" name="Shape 206"/>
          <p:cNvSpPr txBox="1"/>
          <p:nvPr>
            <p:ph idx="1" type="body"/>
          </p:nvPr>
        </p:nvSpPr>
        <p:spPr>
          <a:xfrm>
            <a:off x="1093475" y="1679450"/>
            <a:ext cx="75801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It is gesture controlled, so no more tapping the wrong thing and wasting time going back and attempting to tap again. </a:t>
            </a:r>
            <a:endParaRPr sz="1800"/>
          </a:p>
          <a:p>
            <a:pPr indent="0" lvl="0" marL="457200" rtl="0">
              <a:spcBef>
                <a:spcPts val="1600"/>
              </a:spcBef>
              <a:spcAft>
                <a:spcPts val="0"/>
              </a:spcAft>
              <a:buNone/>
            </a:pPr>
            <a:r>
              <a:rPr lang="en" sz="1800"/>
              <a:t>It will reduce battery usage by nearly 50% by removing the touchscreen. The device will, additionally, use low power sensors.</a:t>
            </a:r>
            <a:endParaRPr sz="1800"/>
          </a:p>
          <a:p>
            <a:pPr indent="0" lvl="0" marL="914400" rtl="0">
              <a:spcBef>
                <a:spcPts val="1600"/>
              </a:spcBef>
              <a:spcAft>
                <a:spcPts val="0"/>
              </a:spcAft>
              <a:buNone/>
            </a:pPr>
            <a:r>
              <a:rPr lang="en" sz="1800"/>
              <a:t>The device will have virtually an infinite number of gestures since new gestures can be added and each gesture can be customised.</a:t>
            </a:r>
            <a:endParaRPr sz="1800"/>
          </a:p>
          <a:p>
            <a:pPr indent="0" lvl="0" marL="1371600" rtl="0">
              <a:spcBef>
                <a:spcPts val="1600"/>
              </a:spcBef>
              <a:spcAft>
                <a:spcPts val="1600"/>
              </a:spcAft>
              <a:buNone/>
            </a:pPr>
            <a:r>
              <a:rPr lang="en" sz="1800"/>
              <a:t>The gestures are location based and time based so the user doesn’t have to remember different patterns of gestures</a:t>
            </a:r>
            <a:endParaRPr sz="1800"/>
          </a:p>
        </p:txBody>
      </p:sp>
      <p:pic>
        <p:nvPicPr>
          <p:cNvPr id="207" name="Shape 207"/>
          <p:cNvPicPr preferRelativeResize="0"/>
          <p:nvPr/>
        </p:nvPicPr>
        <p:blipFill>
          <a:blip r:embed="rId3">
            <a:alphaModFix/>
          </a:blip>
          <a:stretch>
            <a:fillRect/>
          </a:stretch>
        </p:blipFill>
        <p:spPr>
          <a:xfrm>
            <a:off x="316325" y="1784925"/>
            <a:ext cx="667850" cy="667850"/>
          </a:xfrm>
          <a:prstGeom prst="rect">
            <a:avLst/>
          </a:prstGeom>
          <a:noFill/>
          <a:ln>
            <a:noFill/>
          </a:ln>
        </p:spPr>
      </p:pic>
      <p:pic>
        <p:nvPicPr>
          <p:cNvPr id="208" name="Shape 208"/>
          <p:cNvPicPr preferRelativeResize="0"/>
          <p:nvPr/>
        </p:nvPicPr>
        <p:blipFill>
          <a:blip r:embed="rId4">
            <a:alphaModFix/>
          </a:blip>
          <a:stretch>
            <a:fillRect/>
          </a:stretch>
        </p:blipFill>
        <p:spPr>
          <a:xfrm>
            <a:off x="818350" y="2571750"/>
            <a:ext cx="736925" cy="736925"/>
          </a:xfrm>
          <a:prstGeom prst="rect">
            <a:avLst/>
          </a:prstGeom>
          <a:noFill/>
          <a:ln>
            <a:noFill/>
          </a:ln>
        </p:spPr>
      </p:pic>
      <p:pic>
        <p:nvPicPr>
          <p:cNvPr id="209" name="Shape 209"/>
          <p:cNvPicPr preferRelativeResize="0"/>
          <p:nvPr/>
        </p:nvPicPr>
        <p:blipFill>
          <a:blip r:embed="rId5">
            <a:alphaModFix/>
          </a:blip>
          <a:stretch>
            <a:fillRect/>
          </a:stretch>
        </p:blipFill>
        <p:spPr>
          <a:xfrm>
            <a:off x="1297500" y="3453075"/>
            <a:ext cx="736925" cy="736925"/>
          </a:xfrm>
          <a:prstGeom prst="rect">
            <a:avLst/>
          </a:prstGeom>
          <a:noFill/>
          <a:ln>
            <a:noFill/>
          </a:ln>
        </p:spPr>
      </p:pic>
      <p:pic>
        <p:nvPicPr>
          <p:cNvPr id="210" name="Shape 210"/>
          <p:cNvPicPr preferRelativeResize="0"/>
          <p:nvPr/>
        </p:nvPicPr>
        <p:blipFill>
          <a:blip r:embed="rId6">
            <a:alphaModFix/>
          </a:blip>
          <a:stretch>
            <a:fillRect/>
          </a:stretch>
        </p:blipFill>
        <p:spPr>
          <a:xfrm>
            <a:off x="1753225" y="4273250"/>
            <a:ext cx="667850" cy="667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